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4" roundtripDataSignature="AMtx7mjUgECSZN1KoKiFm9BwDKmnLhyt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24" Type="http://customschemas.google.com/relationships/presentationmetadata" Target="metadata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2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Google Shape;24;p2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" name="Google Shape;25;p2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6" name="Google Shape;26;p21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27" name="Google Shape;27;p21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8" name="Google Shape;28;p2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1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30" name="Google Shape;30;p21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31" name="Google Shape;31;p21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32" name="Google Shape;32;p2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1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1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" name="Google Shape;36;p2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2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2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3"/>
          <p:cNvSpPr txBox="1"/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" type="body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2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" type="body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4" name="Google Shape;54;p24"/>
          <p:cNvSpPr txBox="1"/>
          <p:nvPr>
            <p:ph idx="2" type="body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5" name="Google Shape;55;p2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" type="body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1" name="Google Shape;61;p25"/>
          <p:cNvSpPr txBox="1"/>
          <p:nvPr>
            <p:ph idx="2" type="body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2" name="Google Shape;62;p25"/>
          <p:cNvSpPr txBox="1"/>
          <p:nvPr>
            <p:ph idx="3" type="body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3" name="Google Shape;63;p25"/>
          <p:cNvSpPr txBox="1"/>
          <p:nvPr>
            <p:ph idx="4" type="body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4" name="Google Shape;64;p2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8"/>
          <p:cNvSpPr txBox="1"/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8"/>
          <p:cNvSpPr txBox="1"/>
          <p:nvPr>
            <p:ph idx="1" type="body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9" name="Google Shape;79;p28"/>
          <p:cNvSpPr txBox="1"/>
          <p:nvPr>
            <p:ph idx="2" type="body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/>
        </p:txBody>
      </p:sp>
      <p:sp>
        <p:nvSpPr>
          <p:cNvPr id="80" name="Google Shape;80;p2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9"/>
          <p:cNvSpPr txBox="1"/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9"/>
          <p:cNvSpPr/>
          <p:nvPr>
            <p:ph idx="2" type="pic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6" name="Google Shape;86;p29"/>
          <p:cNvSpPr txBox="1"/>
          <p:nvPr>
            <p:ph idx="1" type="body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87" name="Google Shape;87;p2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0"/>
          <p:cNvSpPr txBox="1"/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30"/>
          <p:cNvSpPr txBox="1"/>
          <p:nvPr>
            <p:ph idx="1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p3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1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1"/>
          <p:cNvSpPr txBox="1"/>
          <p:nvPr>
            <p:ph idx="1" type="body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99" name="Google Shape;99;p31"/>
          <p:cNvSpPr txBox="1"/>
          <p:nvPr>
            <p:ph idx="2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0" name="Google Shape;100;p3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3" name="Google Shape;103;p31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4" name="Google Shape;104;p3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2"/>
          <p:cNvSpPr txBox="1"/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32"/>
          <p:cNvSpPr txBox="1"/>
          <p:nvPr>
            <p:ph idx="1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8" name="Google Shape;108;p3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3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3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4" name="Google Shape;114;p33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3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3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8" name="Google Shape;118;p3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9" name="Google Shape;119;p33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4"/>
          <p:cNvSpPr txBox="1"/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34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23" name="Google Shape;123;p34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4" name="Google Shape;124;p3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35"/>
          <p:cNvSpPr txBox="1"/>
          <p:nvPr>
            <p:ph idx="1" type="body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0" name="Google Shape;130;p3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6"/>
          <p:cNvSpPr txBox="1"/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6"/>
          <p:cNvSpPr txBox="1"/>
          <p:nvPr>
            <p:ph idx="1" type="body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6" name="Google Shape;136;p3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3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0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20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20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" name="Google Shape;9;p20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0" name="Google Shape;10;p20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20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0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3" name="Google Shape;13;p20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14" name="Google Shape;14;p20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5" name="Google Shape;15;p2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0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" name="Google Shape;17;p20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" name="Google Shape;18;p20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19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9" name="Google Shape;19;p2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" name="Google Shape;20;p2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1" name="Google Shape;21;p2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5.jpg"/><Relationship Id="rId5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Relationship Id="rId4" Type="http://schemas.openxmlformats.org/officeDocument/2006/relationships/image" Target="../media/image1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thingspeak.com/" TargetMode="External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item.taobao.com/item.htm?spm=a230r.1.14.9.76762013wiZLMa&amp;id=623475638592&amp;ns=1&amp;abbucket=3#detail" TargetMode="External"/><Relationship Id="rId4" Type="http://schemas.openxmlformats.org/officeDocument/2006/relationships/hyperlink" Target="https://item.taobao.com/item.htm?spm=a230r.1.14.49.fa7764ac3ZE2qD&amp;id=595157763074&amp;ns=1&amp;abbucket=3#detail" TargetMode="External"/><Relationship Id="rId5" Type="http://schemas.openxmlformats.org/officeDocument/2006/relationships/image" Target="../media/image17.png"/><Relationship Id="rId6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</a:pPr>
            <a:r>
              <a:rPr lang="en-US"/>
              <a:t>慕光英文書院</a:t>
            </a:r>
            <a:endParaRPr/>
          </a:p>
        </p:txBody>
      </p:sp>
      <p:sp>
        <p:nvSpPr>
          <p:cNvPr id="144" name="Google Shape;144;p1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STEM - 不同顏色的溫度(20210216)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30622" r="0" t="43149"/>
          <a:stretch/>
        </p:blipFill>
        <p:spPr>
          <a:xfrm>
            <a:off x="3702358" y="1115219"/>
            <a:ext cx="4787284" cy="220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15028" y="3896963"/>
            <a:ext cx="4229100" cy="2378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1386" y="4005635"/>
            <a:ext cx="4229100" cy="237886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"/>
          <p:cNvSpPr txBox="1"/>
          <p:nvPr/>
        </p:nvSpPr>
        <p:spPr>
          <a:xfrm>
            <a:off x="1325880" y="1362456"/>
            <a:ext cx="224028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DHT11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Temperature sensor</a:t>
            </a:r>
            <a:endParaRPr/>
          </a:p>
        </p:txBody>
      </p:sp>
      <p:sp>
        <p:nvSpPr>
          <p:cNvPr id="153" name="Google Shape;153;p2"/>
          <p:cNvSpPr txBox="1"/>
          <p:nvPr/>
        </p:nvSpPr>
        <p:spPr>
          <a:xfrm>
            <a:off x="4864408" y="4005635"/>
            <a:ext cx="253669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ESP32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Wi-Fi &amp; Bluetooth MCU</a:t>
            </a:r>
            <a:endParaRPr/>
          </a:p>
        </p:txBody>
      </p:sp>
      <p:cxnSp>
        <p:nvCxnSpPr>
          <p:cNvPr id="154" name="Google Shape;154;p2"/>
          <p:cNvCxnSpPr/>
          <p:nvPr/>
        </p:nvCxnSpPr>
        <p:spPr>
          <a:xfrm flipH="1">
            <a:off x="3078480" y="4754880"/>
            <a:ext cx="1785928" cy="639016"/>
          </a:xfrm>
          <a:prstGeom prst="straightConnector1">
            <a:avLst/>
          </a:prstGeom>
          <a:noFill/>
          <a:ln cap="rnd" cmpd="sng" w="25400">
            <a:solidFill>
              <a:schemeClr val="accent5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38100" rotWithShape="0" dir="5400000" dist="25400">
              <a:srgbClr val="000000">
                <a:alpha val="34901"/>
              </a:srgbClr>
            </a:outerShdw>
          </a:effectLst>
        </p:spPr>
      </p:cxnSp>
      <p:cxnSp>
        <p:nvCxnSpPr>
          <p:cNvPr id="155" name="Google Shape;155;p2"/>
          <p:cNvCxnSpPr/>
          <p:nvPr/>
        </p:nvCxnSpPr>
        <p:spPr>
          <a:xfrm>
            <a:off x="7401106" y="4754880"/>
            <a:ext cx="1858718" cy="850741"/>
          </a:xfrm>
          <a:prstGeom prst="straightConnector1">
            <a:avLst/>
          </a:prstGeom>
          <a:noFill/>
          <a:ln cap="rnd" cmpd="sng" w="25400">
            <a:solidFill>
              <a:schemeClr val="accent5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38100" rotWithShape="0" dir="5400000" dist="25400">
              <a:srgbClr val="000000">
                <a:alpha val="34901"/>
              </a:srgbClr>
            </a:outerShdw>
          </a:effectLst>
        </p:spPr>
      </p:cxnSp>
      <p:sp>
        <p:nvSpPr>
          <p:cNvPr id="156" name="Google Shape;156;p2"/>
          <p:cNvSpPr/>
          <p:nvPr/>
        </p:nvSpPr>
        <p:spPr>
          <a:xfrm>
            <a:off x="5501640" y="923544"/>
            <a:ext cx="594360" cy="649224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rnd" cmpd="sng" w="19050">
            <a:solidFill>
              <a:srgbClr val="3D74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24550" y="2305050"/>
            <a:ext cx="5257800" cy="394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60648" y="609600"/>
            <a:ext cx="3314700" cy="589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4"/>
          <p:cNvPicPr preferRelativeResize="0"/>
          <p:nvPr/>
        </p:nvPicPr>
        <p:blipFill rotWithShape="1">
          <a:blip r:embed="rId3">
            <a:alphaModFix/>
          </a:blip>
          <a:srcRect b="11868" l="0" r="57889" t="0"/>
          <a:stretch/>
        </p:blipFill>
        <p:spPr>
          <a:xfrm>
            <a:off x="100228" y="355600"/>
            <a:ext cx="4620768" cy="6044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4"/>
          <p:cNvPicPr preferRelativeResize="0"/>
          <p:nvPr/>
        </p:nvPicPr>
        <p:blipFill rotWithShape="1">
          <a:blip r:embed="rId4">
            <a:alphaModFix/>
          </a:blip>
          <a:srcRect b="15682" l="0" r="35397" t="0"/>
          <a:stretch/>
        </p:blipFill>
        <p:spPr>
          <a:xfrm>
            <a:off x="5010912" y="623620"/>
            <a:ext cx="7080860" cy="5776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5"/>
          <p:cNvPicPr preferRelativeResize="0"/>
          <p:nvPr/>
        </p:nvPicPr>
        <p:blipFill rotWithShape="1">
          <a:blip r:embed="rId3">
            <a:alphaModFix/>
          </a:blip>
          <a:srcRect b="11868" l="0" r="57889" t="0"/>
          <a:stretch/>
        </p:blipFill>
        <p:spPr>
          <a:xfrm>
            <a:off x="100228" y="355600"/>
            <a:ext cx="4620768" cy="6044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5"/>
          <p:cNvPicPr preferRelativeResize="0"/>
          <p:nvPr/>
        </p:nvPicPr>
        <p:blipFill rotWithShape="1">
          <a:blip r:embed="rId4">
            <a:alphaModFix/>
          </a:blip>
          <a:srcRect b="15682" l="0" r="35397" t="0"/>
          <a:stretch/>
        </p:blipFill>
        <p:spPr>
          <a:xfrm>
            <a:off x="5010912" y="623620"/>
            <a:ext cx="7080860" cy="5776164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5"/>
          <p:cNvSpPr/>
          <p:nvPr/>
        </p:nvSpPr>
        <p:spPr>
          <a:xfrm>
            <a:off x="0" y="2148840"/>
            <a:ext cx="1481328" cy="1097280"/>
          </a:xfrm>
          <a:prstGeom prst="donut">
            <a:avLst>
              <a:gd fmla="val 3125" name="adj"/>
            </a:avLst>
          </a:prstGeom>
          <a:solidFill>
            <a:schemeClr val="accent5"/>
          </a:solidFill>
          <a:ln cap="rnd" cmpd="sng" w="19050">
            <a:solidFill>
              <a:srgbClr val="8F22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6" name="Google Shape;176;p5"/>
          <p:cNvSpPr/>
          <p:nvPr/>
        </p:nvSpPr>
        <p:spPr>
          <a:xfrm>
            <a:off x="2273808" y="2157984"/>
            <a:ext cx="1481328" cy="539496"/>
          </a:xfrm>
          <a:prstGeom prst="donut">
            <a:avLst>
              <a:gd fmla="val 3125" name="adj"/>
            </a:avLst>
          </a:prstGeom>
          <a:solidFill>
            <a:schemeClr val="accen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7" name="Google Shape;177;p5"/>
          <p:cNvSpPr/>
          <p:nvPr/>
        </p:nvSpPr>
        <p:spPr>
          <a:xfrm>
            <a:off x="5010912" y="4379976"/>
            <a:ext cx="6876288" cy="246888"/>
          </a:xfrm>
          <a:prstGeom prst="bracePair">
            <a:avLst/>
          </a:prstGeom>
          <a:noFill/>
          <a:ln cap="rnd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38100" rotWithShape="0" dir="5400000" dist="254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ESP32</a:t>
            </a:r>
            <a:endParaRPr/>
          </a:p>
        </p:txBody>
      </p:sp>
      <p:pic>
        <p:nvPicPr>
          <p:cNvPr id="183" name="Google Shape;18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7334" y="1930400"/>
            <a:ext cx="7574885" cy="393420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4" name="Google Shape;184;p6"/>
          <p:cNvCxnSpPr/>
          <p:nvPr/>
        </p:nvCxnSpPr>
        <p:spPr>
          <a:xfrm>
            <a:off x="7955280" y="3511296"/>
            <a:ext cx="914400" cy="914400"/>
          </a:xfrm>
          <a:prstGeom prst="straightConnector1">
            <a:avLst/>
          </a:prstGeom>
          <a:noFill/>
          <a:ln cap="rnd" cmpd="sng" w="1270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85" name="Google Shape;185;p6"/>
          <p:cNvSpPr/>
          <p:nvPr/>
        </p:nvSpPr>
        <p:spPr>
          <a:xfrm>
            <a:off x="1783080" y="2825496"/>
            <a:ext cx="914400" cy="914400"/>
          </a:xfrm>
          <a:prstGeom prst="donut">
            <a:avLst>
              <a:gd fmla="val 10245" name="adj"/>
            </a:avLst>
          </a:prstGeom>
          <a:solidFill>
            <a:schemeClr val="accent2"/>
          </a:solidFill>
          <a:ln cap="rnd" cmpd="sng" w="19050">
            <a:solidFill>
              <a:srgbClr val="3D74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6" name="Google Shape;186;p6"/>
          <p:cNvSpPr/>
          <p:nvPr/>
        </p:nvSpPr>
        <p:spPr>
          <a:xfrm rot="-355360">
            <a:off x="2505265" y="2456665"/>
            <a:ext cx="4047851" cy="914400"/>
          </a:xfrm>
          <a:prstGeom prst="donut">
            <a:avLst>
              <a:gd fmla="val 10245" name="adj"/>
            </a:avLst>
          </a:prstGeom>
          <a:solidFill>
            <a:schemeClr val="accent5"/>
          </a:solidFill>
          <a:ln cap="rnd" cmpd="sng" w="19050">
            <a:solidFill>
              <a:srgbClr val="8F22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7" name="Google Shape;187;p6"/>
          <p:cNvSpPr/>
          <p:nvPr/>
        </p:nvSpPr>
        <p:spPr>
          <a:xfrm rot="-355360">
            <a:off x="1614374" y="4538450"/>
            <a:ext cx="4375835" cy="914400"/>
          </a:xfrm>
          <a:prstGeom prst="donut">
            <a:avLst>
              <a:gd fmla="val 10245" name="adj"/>
            </a:avLst>
          </a:prstGeom>
          <a:solidFill>
            <a:schemeClr val="accent5"/>
          </a:solidFill>
          <a:ln cap="rnd" cmpd="sng" w="19050">
            <a:solidFill>
              <a:srgbClr val="8F22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b="1" lang="en-US"/>
              <a:t>ThingSpeak</a:t>
            </a:r>
            <a:br>
              <a:rPr b="1" lang="en-US"/>
            </a:br>
            <a:endParaRPr/>
          </a:p>
        </p:txBody>
      </p:sp>
      <p:sp>
        <p:nvSpPr>
          <p:cNvPr id="193" name="Google Shape;193;p7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Step 1: Sign up in </a:t>
            </a:r>
            <a:r>
              <a:rPr b="1" lang="en-US" u="sng">
                <a:solidFill>
                  <a:schemeClr val="hlink"/>
                </a:solidFill>
                <a:hlinkClick r:id="rId3"/>
              </a:rPr>
              <a:t>https://thingspeak.com</a:t>
            </a:r>
            <a:r>
              <a:rPr b="1" lang="en-US"/>
              <a:t> </a:t>
            </a:r>
            <a:endParaRPr/>
          </a:p>
        </p:txBody>
      </p:sp>
      <p:pic>
        <p:nvPicPr>
          <p:cNvPr id="194" name="Google Shape;19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10400" y="284488"/>
            <a:ext cx="6143803" cy="2820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0849" y="3220472"/>
            <a:ext cx="5952553" cy="3084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t/>
            </a:r>
            <a:endParaRPr/>
          </a:p>
        </p:txBody>
      </p:sp>
      <p:sp>
        <p:nvSpPr>
          <p:cNvPr id="201" name="Google Shape;201;p8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Step 2: login後從網頁上方的Channels選取My Channels</a:t>
            </a:r>
            <a:endParaRPr/>
          </a:p>
        </p:txBody>
      </p:sp>
      <p:pic>
        <p:nvPicPr>
          <p:cNvPr id="202" name="Google Shape;20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086" y="3022473"/>
            <a:ext cx="6524625" cy="158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t/>
            </a:r>
            <a:endParaRPr/>
          </a:p>
        </p:txBody>
      </p:sp>
      <p:sp>
        <p:nvSpPr>
          <p:cNvPr id="208" name="Google Shape;208;p9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Step 3: 選取New Channel</a:t>
            </a:r>
            <a:endParaRPr/>
          </a:p>
        </p:txBody>
      </p:sp>
      <p:pic>
        <p:nvPicPr>
          <p:cNvPr id="209" name="Google Shape;20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6384" y="2592172"/>
            <a:ext cx="7708879" cy="4183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t/>
            </a:r>
            <a:endParaRPr/>
          </a:p>
        </p:txBody>
      </p:sp>
      <p:sp>
        <p:nvSpPr>
          <p:cNvPr id="215" name="Google Shape;215;p10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Step 4: 輸入Channel的名字,並加入Field來記錄數據.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br>
              <a:rPr lang="en-US"/>
            </a:br>
            <a:endParaRPr/>
          </a:p>
        </p:txBody>
      </p:sp>
      <p:pic>
        <p:nvPicPr>
          <p:cNvPr id="216" name="Google Shape;21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0996" y="2683383"/>
            <a:ext cx="5562600" cy="3905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0"/>
          <p:cNvSpPr txBox="1"/>
          <p:nvPr/>
        </p:nvSpPr>
        <p:spPr>
          <a:xfrm>
            <a:off x="7360920" y="4517136"/>
            <a:ext cx="23467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“Temperature”</a:t>
            </a:r>
            <a:endParaRPr/>
          </a:p>
        </p:txBody>
      </p:sp>
      <p:sp>
        <p:nvSpPr>
          <p:cNvPr id="218" name="Google Shape;218;p10"/>
          <p:cNvSpPr/>
          <p:nvPr/>
        </p:nvSpPr>
        <p:spPr>
          <a:xfrm rot="10800000">
            <a:off x="5494020" y="4517136"/>
            <a:ext cx="1709928" cy="36933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oogle Shape;223;p11"/>
          <p:cNvGrpSpPr/>
          <p:nvPr/>
        </p:nvGrpSpPr>
        <p:grpSpPr>
          <a:xfrm>
            <a:off x="677334" y="883807"/>
            <a:ext cx="10972800" cy="5090386"/>
            <a:chOff x="677334" y="883807"/>
            <a:chExt cx="10972800" cy="5090386"/>
          </a:xfrm>
        </p:grpSpPr>
        <p:pic>
          <p:nvPicPr>
            <p:cNvPr id="224" name="Google Shape;224;p11"/>
            <p:cNvPicPr preferRelativeResize="0"/>
            <p:nvPr/>
          </p:nvPicPr>
          <p:blipFill rotWithShape="1">
            <a:blip r:embed="rId3">
              <a:alphaModFix/>
            </a:blip>
            <a:srcRect b="16132" l="0" r="0" t="9641"/>
            <a:stretch/>
          </p:blipFill>
          <p:spPr>
            <a:xfrm>
              <a:off x="677334" y="883807"/>
              <a:ext cx="10972800" cy="50903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5" name="Google Shape;225;p11"/>
            <p:cNvPicPr preferRelativeResize="0"/>
            <p:nvPr/>
          </p:nvPicPr>
          <p:blipFill rotWithShape="1">
            <a:blip r:embed="rId4">
              <a:alphaModFix/>
            </a:blip>
            <a:srcRect b="12887" l="27693" r="28389" t="33467"/>
            <a:stretch/>
          </p:blipFill>
          <p:spPr>
            <a:xfrm>
              <a:off x="969264" y="1929384"/>
              <a:ext cx="4818888" cy="36790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6" name="Google Shape;226;p11"/>
          <p:cNvSpPr/>
          <p:nvPr/>
        </p:nvSpPr>
        <p:spPr>
          <a:xfrm>
            <a:off x="1188720" y="2962656"/>
            <a:ext cx="246888" cy="658368"/>
          </a:xfrm>
          <a:prstGeom prst="donut">
            <a:avLst>
              <a:gd fmla="val 11667" name="adj"/>
            </a:avLst>
          </a:prstGeom>
          <a:solidFill>
            <a:schemeClr val="accen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2"/>
          <p:cNvSpPr/>
          <p:nvPr/>
        </p:nvSpPr>
        <p:spPr>
          <a:xfrm>
            <a:off x="1993392" y="1502220"/>
            <a:ext cx="594360" cy="566928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rnd" cmpd="sng" w="19050">
            <a:solidFill>
              <a:srgbClr val="3D741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2" name="Google Shape;232;p12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1459" lvl="0" marL="342900" rtl="0" algn="l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  <p:grpSp>
        <p:nvGrpSpPr>
          <p:cNvPr id="233" name="Google Shape;233;p12"/>
          <p:cNvGrpSpPr/>
          <p:nvPr/>
        </p:nvGrpSpPr>
        <p:grpSpPr>
          <a:xfrm>
            <a:off x="541866" y="1416304"/>
            <a:ext cx="10972800" cy="5090386"/>
            <a:chOff x="677334" y="883807"/>
            <a:chExt cx="10972800" cy="5090386"/>
          </a:xfrm>
        </p:grpSpPr>
        <p:pic>
          <p:nvPicPr>
            <p:cNvPr id="234" name="Google Shape;234;p12"/>
            <p:cNvPicPr preferRelativeResize="0"/>
            <p:nvPr/>
          </p:nvPicPr>
          <p:blipFill rotWithShape="1">
            <a:blip r:embed="rId3">
              <a:alphaModFix/>
            </a:blip>
            <a:srcRect b="16132" l="0" r="0" t="9641"/>
            <a:stretch/>
          </p:blipFill>
          <p:spPr>
            <a:xfrm>
              <a:off x="677334" y="883807"/>
              <a:ext cx="10972800" cy="50903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5" name="Google Shape;235;p12"/>
            <p:cNvPicPr preferRelativeResize="0"/>
            <p:nvPr/>
          </p:nvPicPr>
          <p:blipFill rotWithShape="1">
            <a:blip r:embed="rId4">
              <a:alphaModFix/>
            </a:blip>
            <a:srcRect b="12887" l="27693" r="28389" t="33467"/>
            <a:stretch/>
          </p:blipFill>
          <p:spPr>
            <a:xfrm>
              <a:off x="969264" y="1929384"/>
              <a:ext cx="4818888" cy="36790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6" name="Google Shape;236;p12"/>
          <p:cNvSpPr/>
          <p:nvPr/>
        </p:nvSpPr>
        <p:spPr>
          <a:xfrm>
            <a:off x="1152144" y="1124713"/>
            <a:ext cx="594360" cy="73152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5"/>
          </a:solidFill>
          <a:ln cap="rnd" cmpd="sng" w="19050">
            <a:solidFill>
              <a:srgbClr val="8F22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7" name="Google Shape;237;p12"/>
          <p:cNvSpPr txBox="1"/>
          <p:nvPr/>
        </p:nvSpPr>
        <p:spPr>
          <a:xfrm>
            <a:off x="659553" y="755381"/>
            <a:ext cx="10869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1.Share</a:t>
            </a:r>
            <a:endParaRPr/>
          </a:p>
        </p:txBody>
      </p:sp>
      <p:sp>
        <p:nvSpPr>
          <p:cNvPr id="238" name="Google Shape;238;p12"/>
          <p:cNvSpPr/>
          <p:nvPr/>
        </p:nvSpPr>
        <p:spPr>
          <a:xfrm>
            <a:off x="1819063" y="868174"/>
            <a:ext cx="594360" cy="961906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4"/>
          </a:solidFill>
          <a:ln cap="rnd" cmpd="sng" w="19050">
            <a:solidFill>
              <a:srgbClr val="A84A1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9" name="Google Shape;239;p12"/>
          <p:cNvSpPr txBox="1"/>
          <p:nvPr/>
        </p:nvSpPr>
        <p:spPr>
          <a:xfrm>
            <a:off x="1298997" y="431098"/>
            <a:ext cx="22288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2. Edit(clear data)</a:t>
            </a:r>
            <a:endParaRPr/>
          </a:p>
        </p:txBody>
      </p:sp>
      <p:sp>
        <p:nvSpPr>
          <p:cNvPr id="240" name="Google Shape;240;p12"/>
          <p:cNvSpPr/>
          <p:nvPr/>
        </p:nvSpPr>
        <p:spPr>
          <a:xfrm rot="2857702">
            <a:off x="3157062" y="654492"/>
            <a:ext cx="594360" cy="1388135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 cap="rnd" cmpd="sng" w="19050">
            <a:solidFill>
              <a:srgbClr val="A787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1" name="Google Shape;241;p12"/>
          <p:cNvSpPr txBox="1"/>
          <p:nvPr/>
        </p:nvSpPr>
        <p:spPr>
          <a:xfrm>
            <a:off x="3968496" y="431098"/>
            <a:ext cx="225757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3. API Key (Coding)</a:t>
            </a:r>
            <a:endParaRPr/>
          </a:p>
        </p:txBody>
      </p:sp>
      <p:sp>
        <p:nvSpPr>
          <p:cNvPr id="242" name="Google Shape;242;p12"/>
          <p:cNvSpPr/>
          <p:nvPr/>
        </p:nvSpPr>
        <p:spPr>
          <a:xfrm rot="4125578">
            <a:off x="4579781" y="344963"/>
            <a:ext cx="594360" cy="2155842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3" name="Google Shape;243;p12"/>
          <p:cNvSpPr txBox="1"/>
          <p:nvPr/>
        </p:nvSpPr>
        <p:spPr>
          <a:xfrm>
            <a:off x="5989320" y="739035"/>
            <a:ext cx="29352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4. Download data(Excel)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13"/>
          <p:cNvPicPr preferRelativeResize="0"/>
          <p:nvPr/>
        </p:nvPicPr>
        <p:blipFill rotWithShape="1">
          <a:blip r:embed="rId3">
            <a:alphaModFix/>
          </a:blip>
          <a:srcRect b="9334" l="0" r="50617" t="10665"/>
          <a:stretch/>
        </p:blipFill>
        <p:spPr>
          <a:xfrm>
            <a:off x="759630" y="1307592"/>
            <a:ext cx="5418666" cy="54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1.Share</a:t>
            </a: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2. Edit(clear data)</a:t>
            </a:r>
            <a:br>
              <a:rPr lang="en-US"/>
            </a:br>
            <a:endParaRPr/>
          </a:p>
        </p:txBody>
      </p:sp>
      <p:pic>
        <p:nvPicPr>
          <p:cNvPr id="255" name="Google Shape;255;p14"/>
          <p:cNvPicPr preferRelativeResize="0"/>
          <p:nvPr/>
        </p:nvPicPr>
        <p:blipFill rotWithShape="1">
          <a:blip r:embed="rId3">
            <a:alphaModFix/>
          </a:blip>
          <a:srcRect b="10265" l="-617" r="52922" t="10801"/>
          <a:stretch/>
        </p:blipFill>
        <p:spPr>
          <a:xfrm>
            <a:off x="4907280" y="722376"/>
            <a:ext cx="5233416" cy="5413248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4"/>
          <p:cNvSpPr/>
          <p:nvPr/>
        </p:nvSpPr>
        <p:spPr>
          <a:xfrm>
            <a:off x="4032504" y="5586984"/>
            <a:ext cx="2286000" cy="80467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7" name="Google Shape;257;p14"/>
          <p:cNvSpPr txBox="1"/>
          <p:nvPr/>
        </p:nvSpPr>
        <p:spPr>
          <a:xfrm>
            <a:off x="2359152" y="5879068"/>
            <a:ext cx="167335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Clear Channel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3. API Key (Coding)</a:t>
            </a:r>
            <a:br>
              <a:rPr lang="en-US"/>
            </a:br>
            <a:endParaRPr/>
          </a:p>
        </p:txBody>
      </p:sp>
      <p:pic>
        <p:nvPicPr>
          <p:cNvPr id="263" name="Google Shape;26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6006" y="1930400"/>
            <a:ext cx="8143875" cy="3514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4. Download data(Excel)</a:t>
            </a:r>
            <a:endParaRPr/>
          </a:p>
        </p:txBody>
      </p:sp>
      <p:pic>
        <p:nvPicPr>
          <p:cNvPr id="269" name="Google Shape;269;p16"/>
          <p:cNvPicPr preferRelativeResize="0"/>
          <p:nvPr/>
        </p:nvPicPr>
        <p:blipFill rotWithShape="1">
          <a:blip r:embed="rId3">
            <a:alphaModFix/>
          </a:blip>
          <a:srcRect b="8889" l="617" r="50000" t="10933"/>
          <a:stretch/>
        </p:blipFill>
        <p:spPr>
          <a:xfrm>
            <a:off x="4782990" y="1152144"/>
            <a:ext cx="5418666" cy="5498592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6"/>
          <p:cNvSpPr txBox="1"/>
          <p:nvPr/>
        </p:nvSpPr>
        <p:spPr>
          <a:xfrm>
            <a:off x="512742" y="4742935"/>
            <a:ext cx="26060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*GMT+8:00 – Hong Kong</a:t>
            </a:r>
            <a:endParaRPr/>
          </a:p>
        </p:txBody>
      </p:sp>
      <p:sp>
        <p:nvSpPr>
          <p:cNvPr id="271" name="Google Shape;271;p16"/>
          <p:cNvSpPr/>
          <p:nvPr/>
        </p:nvSpPr>
        <p:spPr>
          <a:xfrm rot="-1232020">
            <a:off x="3103281" y="4403746"/>
            <a:ext cx="2093958" cy="161758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9050">
            <a:solidFill>
              <a:srgbClr val="698D1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Excel</a:t>
            </a:r>
            <a:endParaRPr/>
          </a:p>
        </p:txBody>
      </p:sp>
      <p:sp>
        <p:nvSpPr>
          <p:cNvPr id="277" name="Google Shape;277;p17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51459" lvl="0" marL="342900" rtl="0" algn="l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  <p:pic>
        <p:nvPicPr>
          <p:cNvPr id="278" name="Google Shape;278;p17"/>
          <p:cNvPicPr preferRelativeResize="0"/>
          <p:nvPr/>
        </p:nvPicPr>
        <p:blipFill rotWithShape="1">
          <a:blip r:embed="rId3">
            <a:alphaModFix/>
          </a:blip>
          <a:srcRect b="8888" l="0" r="16139" t="15155"/>
          <a:stretch/>
        </p:blipFill>
        <p:spPr>
          <a:xfrm>
            <a:off x="527304" y="1389888"/>
            <a:ext cx="9201912" cy="52090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8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Excel(cont)</a:t>
            </a:r>
            <a:endParaRPr/>
          </a:p>
        </p:txBody>
      </p:sp>
      <p:pic>
        <p:nvPicPr>
          <p:cNvPr id="284" name="Google Shape;284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26566" l="53445" r="3574" t="27259"/>
          <a:stretch/>
        </p:blipFill>
        <p:spPr>
          <a:xfrm>
            <a:off x="566927" y="1696720"/>
            <a:ext cx="5691777" cy="346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18"/>
          <p:cNvPicPr preferRelativeResize="0"/>
          <p:nvPr/>
        </p:nvPicPr>
        <p:blipFill rotWithShape="1">
          <a:blip r:embed="rId4">
            <a:alphaModFix/>
          </a:blip>
          <a:srcRect b="8025" l="46497" r="18925" t="21608"/>
          <a:stretch/>
        </p:blipFill>
        <p:spPr>
          <a:xfrm>
            <a:off x="6949440" y="982419"/>
            <a:ext cx="4334256" cy="5512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9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en-US"/>
              <a:t>主要所需物料</a:t>
            </a:r>
            <a:endParaRPr/>
          </a:p>
        </p:txBody>
      </p:sp>
      <p:sp>
        <p:nvSpPr>
          <p:cNvPr id="291" name="Google Shape;291;p19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b="1" lang="en-US">
                <a:solidFill>
                  <a:srgbClr val="0C0C0C"/>
                </a:solidFill>
              </a:rPr>
              <a:t>DHT11 (</a:t>
            </a:r>
            <a:r>
              <a:rPr lang="en-US">
                <a:solidFill>
                  <a:srgbClr val="0C0C0C"/>
                </a:solidFill>
              </a:rPr>
              <a:t>¥</a:t>
            </a:r>
            <a:r>
              <a:rPr b="1" lang="en-US">
                <a:solidFill>
                  <a:srgbClr val="0C0C0C"/>
                </a:solidFill>
              </a:rPr>
              <a:t>2.5) </a:t>
            </a:r>
            <a:r>
              <a:rPr b="1" lang="en-US" sz="800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https://item.taobao.com/item.htm?spm=a230r.1.14.9.76762013wiZLMa&amp;id=623475638592&amp;ns=1&amp;abbucket=3#detail</a:t>
            </a:r>
            <a:endParaRPr b="1" sz="800">
              <a:solidFill>
                <a:schemeClr val="lt1"/>
              </a:solidFill>
            </a:endParaRPr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b="1" lang="en-US">
                <a:solidFill>
                  <a:srgbClr val="0C0C0C"/>
                </a:solidFill>
              </a:rPr>
              <a:t>ESP32 (</a:t>
            </a:r>
            <a:r>
              <a:rPr lang="en-US">
                <a:solidFill>
                  <a:srgbClr val="0C0C0C"/>
                </a:solidFill>
              </a:rPr>
              <a:t>¥</a:t>
            </a:r>
            <a:r>
              <a:rPr b="1" lang="en-US">
                <a:solidFill>
                  <a:srgbClr val="0C0C0C"/>
                </a:solidFill>
              </a:rPr>
              <a:t>23.8) </a:t>
            </a:r>
            <a:r>
              <a:rPr b="1" lang="en-US" sz="900" u="sng">
                <a:solidFill>
                  <a:schemeClr val="l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https://item.taobao.com/item.htm?spm=a230r.1.14.49.fa7764ac3ZE2qD&amp;id=595157763074&amp;ns=1&amp;abbucket=3#detail</a:t>
            </a:r>
            <a:endParaRPr b="1" sz="900">
              <a:solidFill>
                <a:schemeClr val="lt1"/>
              </a:solidFill>
            </a:endParaRPr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/>
          </a:p>
          <a:p>
            <a:pPr indent="-251459" lvl="0" marL="342900" rtl="0" algn="l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/>
          </a:p>
        </p:txBody>
      </p:sp>
      <p:pic>
        <p:nvPicPr>
          <p:cNvPr id="292" name="Google Shape;292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76086" y="2959747"/>
            <a:ext cx="38100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96162" y="3577027"/>
            <a:ext cx="3443672" cy="25794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2021-02-10T04:02:21Z</dcterms:created>
  <dc:creator>LAU, Karic R [SES]</dc:creator>
</cp:coreProperties>
</file>