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gGmt43SWCI9mlLMuNXLT3vORe4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BB08EB8-65C1-4DC9-BE2F-419A167F4EB3}">
  <a:tblStyle styleId="{4BB08EB8-65C1-4DC9-BE2F-419A167F4E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5KM0ovGdK08" TargetMode="External"/><Relationship Id="rId3" Type="http://schemas.openxmlformats.org/officeDocument/2006/relationships/hyperlink" Target="https://youtu.be/J3IRGP6V7fU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71413deb7_5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c71413deb7_5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c71413deb7_5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c71413deb7_5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bb50ad3cae663c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bb50ad3cae663c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c71413deb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c71413de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71413deb7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71413deb7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71413deb7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71413deb7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https://youtu.be/5KM0ovGdK08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https://youtu.be/J3IRGP6V7fU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bb50ad3cae663c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bb50ad3cae663c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576072" y="1124712"/>
            <a:ext cx="11036808" cy="3172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venir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576072" y="4727448"/>
            <a:ext cx="1103680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576072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869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4"/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/>
          <p:nvPr/>
        </p:nvSpPr>
        <p:spPr>
          <a:xfrm flipH="1" rot="10800000">
            <a:off x="578652" y="4501201"/>
            <a:ext cx="11034696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6"/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557784" y="640080"/>
            <a:ext cx="1089050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venir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841248" y="5102352"/>
            <a:ext cx="106070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1115568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6345936" y="2478024"/>
            <a:ext cx="4937760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8"/>
          <p:cNvSpPr txBox="1"/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 cap="none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111556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54049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9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9"/>
          <p:cNvSpPr txBox="1"/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venir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1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1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venir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E8E8E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D8D8D8">
                <a:alpha val="2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2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2"/>
          <p:cNvSpPr txBox="1"/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venir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/>
          <p:nvPr>
            <p:ph idx="2" type="pic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86868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b="0" i="0" sz="4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3.jpg"/><Relationship Id="rId5" Type="http://schemas.openxmlformats.org/officeDocument/2006/relationships/image" Target="../media/image11.jp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9.jpg"/><Relationship Id="rId5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Relationship Id="rId6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5KM0ovGdK08" TargetMode="External"/><Relationship Id="rId4" Type="http://schemas.openxmlformats.org/officeDocument/2006/relationships/image" Target="../media/image5.jpg"/><Relationship Id="rId5" Type="http://schemas.openxmlformats.org/officeDocument/2006/relationships/hyperlink" Target="http://www.youtube.com/watch?v=J3IRGP6V7fU" TargetMode="External"/><Relationship Id="rId6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mosaic of colourful geometric shapes"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9624" t="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8823"/>
                </a:srgbClr>
              </a:gs>
              <a:gs pos="5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"/>
          <p:cNvSpPr txBox="1"/>
          <p:nvPr>
            <p:ph type="ctrTitle"/>
          </p:nvPr>
        </p:nvSpPr>
        <p:spPr>
          <a:xfrm>
            <a:off x="477980" y="1122363"/>
            <a:ext cx="4884851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venir"/>
              <a:buNone/>
            </a:pPr>
            <a:r>
              <a:rPr b="1" lang="en-US" sz="4800"/>
              <a:t>坪石天主教小學</a:t>
            </a:r>
            <a:endParaRPr sz="4800"/>
          </a:p>
        </p:txBody>
      </p:sp>
      <p:sp>
        <p:nvSpPr>
          <p:cNvPr id="107" name="Google Shape;107;p1"/>
          <p:cNvSpPr txBox="1"/>
          <p:nvPr>
            <p:ph idx="1" type="subTitle"/>
          </p:nvPr>
        </p:nvSpPr>
        <p:spPr>
          <a:xfrm>
            <a:off x="477980" y="4872922"/>
            <a:ext cx="4023359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DIY蒸餾器</a:t>
            </a:r>
            <a:endParaRPr sz="2000"/>
          </a:p>
        </p:txBody>
      </p:sp>
      <p:sp>
        <p:nvSpPr>
          <p:cNvPr id="108" name="Google Shape;108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C8C8C8"/>
          </a:solidFill>
          <a:ln cap="flat" cmpd="sng" w="9525">
            <a:solidFill>
              <a:srgbClr val="C8C8C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71413deb7_5_10"/>
          <p:cNvSpPr txBox="1"/>
          <p:nvPr>
            <p:ph type="title"/>
          </p:nvPr>
        </p:nvSpPr>
        <p:spPr>
          <a:xfrm>
            <a:off x="1115568" y="572879"/>
            <a:ext cx="101682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</a:pPr>
            <a:r>
              <a:rPr lang="en-US"/>
              <a:t>實驗變項</a:t>
            </a:r>
            <a:endParaRPr/>
          </a:p>
        </p:txBody>
      </p:sp>
      <p:sp>
        <p:nvSpPr>
          <p:cNvPr id="115" name="Google Shape;115;gc71413deb7_5_10"/>
          <p:cNvSpPr txBox="1"/>
          <p:nvPr>
            <p:ph idx="1" type="body"/>
          </p:nvPr>
        </p:nvSpPr>
        <p:spPr>
          <a:xfrm>
            <a:off x="764110" y="2465905"/>
            <a:ext cx="23868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燈光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時間長度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強度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角度</a:t>
            </a:r>
            <a:endParaRPr/>
          </a:p>
        </p:txBody>
      </p:sp>
      <p:sp>
        <p:nvSpPr>
          <p:cNvPr id="116" name="Google Shape;116;gc71413deb7_5_10"/>
          <p:cNvSpPr txBox="1"/>
          <p:nvPr>
            <p:ph idx="1" type="body"/>
          </p:nvPr>
        </p:nvSpPr>
        <p:spPr>
          <a:xfrm>
            <a:off x="3079803" y="2465902"/>
            <a:ext cx="23868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污水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>
                <a:highlight>
                  <a:srgbClr val="FFFF00"/>
                </a:highlight>
              </a:rPr>
              <a:t>表面面積</a:t>
            </a:r>
            <a:endParaRPr>
              <a:highlight>
                <a:srgbClr val="FFFF00"/>
              </a:highlight>
            </a:endParaRPr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混濁度</a:t>
            </a:r>
            <a:endParaRPr/>
          </a:p>
        </p:txBody>
      </p:sp>
      <p:sp>
        <p:nvSpPr>
          <p:cNvPr id="117" name="Google Shape;117;gc71413deb7_5_10"/>
          <p:cNvSpPr txBox="1"/>
          <p:nvPr>
            <p:ph idx="1" type="body"/>
          </p:nvPr>
        </p:nvSpPr>
        <p:spPr>
          <a:xfrm>
            <a:off x="5704536" y="2465902"/>
            <a:ext cx="23868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容器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>
                <a:highlight>
                  <a:srgbClr val="FFFF00"/>
                </a:highlight>
              </a:rPr>
              <a:t>物料</a:t>
            </a:r>
            <a:endParaRPr>
              <a:highlight>
                <a:srgbClr val="FFFF00"/>
              </a:highlight>
            </a:endParaRPr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厚度</a:t>
            </a:r>
            <a:endParaRPr/>
          </a:p>
        </p:txBody>
      </p:sp>
      <p:sp>
        <p:nvSpPr>
          <p:cNvPr id="118" name="Google Shape;118;gc71413deb7_5_10"/>
          <p:cNvSpPr txBox="1"/>
          <p:nvPr>
            <p:ph idx="1" type="body"/>
          </p:nvPr>
        </p:nvSpPr>
        <p:spPr>
          <a:xfrm>
            <a:off x="8091321" y="2465900"/>
            <a:ext cx="39735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ighlight>
                  <a:srgbClr val="FFFFFF"/>
                </a:highlight>
              </a:rPr>
              <a:t>膠膜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>
                <a:highlight>
                  <a:srgbClr val="FFFFFF"/>
                </a:highlight>
              </a:rPr>
              <a:t>表面面積(盆口）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>
                <a:highlight>
                  <a:srgbClr val="FFFFFF"/>
                </a:highlight>
              </a:rPr>
              <a:t>斜度</a:t>
            </a:r>
            <a:endParaRPr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71413deb7_5_28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800"/>
              <a:t>實驗工具</a:t>
            </a:r>
            <a:endParaRPr/>
          </a:p>
        </p:txBody>
      </p:sp>
      <p:graphicFrame>
        <p:nvGraphicFramePr>
          <p:cNvPr id="124" name="Google Shape;124;gc71413deb7_5_28"/>
          <p:cNvGraphicFramePr/>
          <p:nvPr/>
        </p:nvGraphicFramePr>
        <p:xfrm>
          <a:off x="2016650" y="1997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{4BB08EB8-65C1-4DC9-BE2F-419A167F4EB3}</a:tableStyleId>
              </a:tblPr>
              <a:tblGrid>
                <a:gridCol w="3290225"/>
                <a:gridCol w="3945075"/>
              </a:tblGrid>
              <a:tr h="187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容器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100W燈泡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4245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針筒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收集容器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4220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保鮮紙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5" name="Google Shape;125;gc71413deb7_5_28"/>
          <p:cNvPicPr preferRelativeResize="0"/>
          <p:nvPr/>
        </p:nvPicPr>
        <p:blipFill rotWithShape="1">
          <a:blip r:embed="rId3">
            <a:alphaModFix/>
          </a:blip>
          <a:srcRect b="0" l="11765" r="11187" t="22172"/>
          <a:stretch/>
        </p:blipFill>
        <p:spPr>
          <a:xfrm>
            <a:off x="2834526" y="2063425"/>
            <a:ext cx="2314398" cy="1753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c71413deb7_5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9600" y="3960551"/>
            <a:ext cx="1964254" cy="261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c71413deb7_5_28"/>
          <p:cNvPicPr preferRelativeResize="0"/>
          <p:nvPr/>
        </p:nvPicPr>
        <p:blipFill rotWithShape="1">
          <a:blip r:embed="rId5">
            <a:alphaModFix/>
          </a:blip>
          <a:srcRect b="32501" l="10033" r="8857" t="35103"/>
          <a:stretch/>
        </p:blipFill>
        <p:spPr>
          <a:xfrm>
            <a:off x="6328750" y="3960550"/>
            <a:ext cx="2454898" cy="130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c71413deb7_5_28"/>
          <p:cNvPicPr preferRelativeResize="0"/>
          <p:nvPr/>
        </p:nvPicPr>
        <p:blipFill rotWithShape="1">
          <a:blip r:embed="rId6">
            <a:alphaModFix/>
          </a:blip>
          <a:srcRect b="0" l="14690" r="0" t="0"/>
          <a:stretch/>
        </p:blipFill>
        <p:spPr>
          <a:xfrm>
            <a:off x="6302825" y="2139600"/>
            <a:ext cx="1176800" cy="16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c71413deb7_5_28"/>
          <p:cNvPicPr preferRelativeResize="0"/>
          <p:nvPr/>
        </p:nvPicPr>
        <p:blipFill rotWithShape="1">
          <a:blip r:embed="rId7">
            <a:alphaModFix/>
          </a:blip>
          <a:srcRect b="0" l="8491" r="0" t="5213"/>
          <a:stretch/>
        </p:blipFill>
        <p:spPr>
          <a:xfrm>
            <a:off x="7646400" y="2063425"/>
            <a:ext cx="1080950" cy="175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c71413deb7_5_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06400" y="5411650"/>
            <a:ext cx="1340765" cy="130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bb50ad3cae663c_19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實驗容器</a:t>
            </a:r>
            <a:endParaRPr/>
          </a:p>
        </p:txBody>
      </p:sp>
      <p:sp>
        <p:nvSpPr>
          <p:cNvPr id="136" name="Google Shape;136;g2cbb50ad3cae663c_19"/>
          <p:cNvSpPr txBox="1"/>
          <p:nvPr/>
        </p:nvSpPr>
        <p:spPr>
          <a:xfrm>
            <a:off x="418119" y="2479468"/>
            <a:ext cx="3363000" cy="20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Bowl A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7" name="Google Shape;137;g2cbb50ad3cae663c_19"/>
          <p:cNvSpPr txBox="1"/>
          <p:nvPr/>
        </p:nvSpPr>
        <p:spPr>
          <a:xfrm>
            <a:off x="4518169" y="2479464"/>
            <a:ext cx="3363000" cy="20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Bowl B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8" name="Google Shape;138;g2cbb50ad3cae663c_19"/>
          <p:cNvSpPr txBox="1"/>
          <p:nvPr/>
        </p:nvSpPr>
        <p:spPr>
          <a:xfrm>
            <a:off x="8358066" y="2406753"/>
            <a:ext cx="3363000" cy="20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Bowl C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9" name="Google Shape;139;g2cbb50ad3cae663c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275" y="3065876"/>
            <a:ext cx="3466824" cy="260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2cbb50ad3cae663c_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8085" y="3132827"/>
            <a:ext cx="3288378" cy="246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2cbb50ad3cae663c_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922" y="3132826"/>
            <a:ext cx="3288378" cy="2466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71413deb7_0_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實驗容器</a:t>
            </a:r>
            <a:endParaRPr/>
          </a:p>
        </p:txBody>
      </p:sp>
      <p:graphicFrame>
        <p:nvGraphicFramePr>
          <p:cNvPr id="147" name="Google Shape;147;gc71413deb7_0_0"/>
          <p:cNvGraphicFramePr/>
          <p:nvPr/>
        </p:nvGraphicFramePr>
        <p:xfrm>
          <a:off x="706712" y="21040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{4BB08EB8-65C1-4DC9-BE2F-419A167F4EB3}</a:tableStyleId>
              </a:tblPr>
              <a:tblGrid>
                <a:gridCol w="2694650"/>
                <a:gridCol w="2694650"/>
                <a:gridCol w="2694650"/>
                <a:gridCol w="2694650"/>
              </a:tblGrid>
              <a:tr h="209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C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2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Water Surface Area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(350mL water was filled)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177</a:t>
                      </a:r>
                      <a:r>
                        <a:rPr lang="en-US"/>
                        <a:t>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177</a:t>
                      </a:r>
                      <a:r>
                        <a:rPr lang="en-US"/>
                        <a:t>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r>
                        <a:rPr lang="en-US"/>
                        <a:t>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226</a:t>
                      </a:r>
                      <a:r>
                        <a:rPr lang="en-US"/>
                        <a:t>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2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Ratio of WSA : Volume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0.5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0.5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0.64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Plastic Wrap </a:t>
                      </a:r>
                      <a:r>
                        <a:rPr lang="en-US"/>
                        <a:t>Surface Area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314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346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 sz="1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314 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48" name="Google Shape;148;gc71413deb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0299" y="2561048"/>
            <a:ext cx="2068829" cy="1551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c71413deb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6800" y="2561046"/>
            <a:ext cx="2068829" cy="1551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c71413deb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3300" y="2561068"/>
            <a:ext cx="2068829" cy="1551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71413deb7_4_0"/>
          <p:cNvSpPr txBox="1"/>
          <p:nvPr>
            <p:ph type="title"/>
          </p:nvPr>
        </p:nvSpPr>
        <p:spPr>
          <a:xfrm>
            <a:off x="1115568" y="76389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33"/>
              <a:t>實驗</a:t>
            </a:r>
            <a:r>
              <a:rPr lang="en-US" sz="4333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過程</a:t>
            </a:r>
            <a:endParaRPr sz="4333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6" name="Google Shape;156;gc71413deb7_4_0"/>
          <p:cNvSpPr txBox="1"/>
          <p:nvPr>
            <p:ph idx="1" type="body"/>
          </p:nvPr>
        </p:nvSpPr>
        <p:spPr>
          <a:xfrm>
            <a:off x="1115568" y="2478024"/>
            <a:ext cx="10168200" cy="369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gc71413deb7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575" y="1943500"/>
            <a:ext cx="3409772" cy="454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c71413deb7_4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8275" y="1250650"/>
            <a:ext cx="3478976" cy="463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c71413deb7_4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4700" y="1045025"/>
            <a:ext cx="3026676" cy="403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c71413deb7_4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35950" y="339325"/>
            <a:ext cx="3897996" cy="5197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71413deb7_5_0"/>
          <p:cNvSpPr txBox="1"/>
          <p:nvPr>
            <p:ph type="title"/>
          </p:nvPr>
        </p:nvSpPr>
        <p:spPr>
          <a:xfrm>
            <a:off x="1115568" y="548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實驗</a:t>
            </a:r>
            <a:r>
              <a:rPr lang="en-US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過程</a:t>
            </a:r>
            <a:endParaRPr/>
          </a:p>
        </p:txBody>
      </p:sp>
      <p:pic>
        <p:nvPicPr>
          <p:cNvPr id="166" name="Google Shape;166;gc71413deb7_5_0" title="DIY Distillar Time Lapse 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6750" y="2493575"/>
            <a:ext cx="4985474" cy="37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c71413deb7_5_0" title="DIY Distillar Time Lapse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700" y="2645975"/>
            <a:ext cx="4985474" cy="3739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cbb50ad3cae663c_5"/>
          <p:cNvSpPr txBox="1"/>
          <p:nvPr>
            <p:ph type="title"/>
          </p:nvPr>
        </p:nvSpPr>
        <p:spPr>
          <a:xfrm>
            <a:off x="1105293" y="753640"/>
            <a:ext cx="10168200" cy="117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實驗</a:t>
            </a:r>
            <a:r>
              <a:rPr lang="en-US" sz="3800">
                <a:solidFill>
                  <a:srgbClr val="202124"/>
                </a:solidFill>
                <a:highlight>
                  <a:srgbClr val="F8F9FA"/>
                </a:highlight>
              </a:rPr>
              <a:t>結果</a:t>
            </a:r>
            <a:endParaRPr sz="3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graphicFrame>
        <p:nvGraphicFramePr>
          <p:cNvPr id="173" name="Google Shape;173;g2cbb50ad3cae663c_5"/>
          <p:cNvGraphicFramePr/>
          <p:nvPr/>
        </p:nvGraphicFramePr>
        <p:xfrm>
          <a:off x="706712" y="2138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{4BB08EB8-65C1-4DC9-BE2F-419A167F4EB3}</a:tableStyleId>
              </a:tblPr>
              <a:tblGrid>
                <a:gridCol w="2694650"/>
                <a:gridCol w="2694650"/>
                <a:gridCol w="2694650"/>
                <a:gridCol w="2694650"/>
              </a:tblGrid>
              <a:tr h="887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Bowl C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87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Water Surface Area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177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177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226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887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Ratio of WSA : Volume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0.64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87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Plastic Wrap Surface Area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314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346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 sz="1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314 </a:t>
                      </a:r>
                      <a:r>
                        <a:rPr lang="en-US" sz="1350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cm</a:t>
                      </a:r>
                      <a:r>
                        <a:rPr baseline="30000" lang="en-US">
                          <a:solidFill>
                            <a:srgbClr val="4D5156"/>
                          </a:solidFill>
                          <a:highlight>
                            <a:srgbClr val="FFFFFF"/>
                          </a:highlight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887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Volume of Distilled water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 mL 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2.7 mL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 mL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pic>
        <p:nvPicPr>
          <p:cNvPr id="174" name="Google Shape;174;g2cbb50ad3cae663c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3950" y="1787012"/>
            <a:ext cx="1572752" cy="117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2cbb50ad3cae663c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9999" y="1726926"/>
            <a:ext cx="1665196" cy="1248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2cbb50ad3cae663c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98500" y="1726937"/>
            <a:ext cx="1733024" cy="1299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ccentBoxVTI">
  <a:themeElements>
    <a:clrScheme name="AccentBoxVTI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2021-03-10T09:03:24Z</dcterms:created>
  <dc:creator>The u-STEMist Scheme</dc:creator>
</cp:coreProperties>
</file>